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93" r:id="rId3"/>
  </p:sldMasterIdLst>
  <p:notesMasterIdLst>
    <p:notesMasterId r:id="rId26"/>
  </p:notesMasterIdLst>
  <p:sldIdLst>
    <p:sldId id="291" r:id="rId4"/>
    <p:sldId id="282" r:id="rId5"/>
    <p:sldId id="292" r:id="rId6"/>
    <p:sldId id="287" r:id="rId7"/>
    <p:sldId id="295" r:id="rId8"/>
    <p:sldId id="296" r:id="rId9"/>
    <p:sldId id="326" r:id="rId10"/>
    <p:sldId id="374" r:id="rId11"/>
    <p:sldId id="367" r:id="rId12"/>
    <p:sldId id="366" r:id="rId13"/>
    <p:sldId id="372" r:id="rId14"/>
    <p:sldId id="335" r:id="rId15"/>
    <p:sldId id="332" r:id="rId16"/>
    <p:sldId id="334" r:id="rId17"/>
    <p:sldId id="368" r:id="rId18"/>
    <p:sldId id="373" r:id="rId19"/>
    <p:sldId id="337" r:id="rId20"/>
    <p:sldId id="336" r:id="rId21"/>
    <p:sldId id="344" r:id="rId22"/>
    <p:sldId id="340" r:id="rId23"/>
    <p:sldId id="34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5EA503-A576-40CB-AC34-A1A26AF285A3}">
          <p14:sldIdLst>
            <p14:sldId id="291"/>
            <p14:sldId id="282"/>
            <p14:sldId id="292"/>
            <p14:sldId id="287"/>
            <p14:sldId id="295"/>
            <p14:sldId id="296"/>
            <p14:sldId id="326"/>
            <p14:sldId id="374"/>
          </p14:sldIdLst>
        </p14:section>
        <p14:section name="Раздел без заголовка" id="{9B78E9FE-6E3C-4593-93B9-5BBF89D1A391}">
          <p14:sldIdLst>
            <p14:sldId id="367"/>
            <p14:sldId id="366"/>
            <p14:sldId id="372"/>
            <p14:sldId id="335"/>
            <p14:sldId id="332"/>
            <p14:sldId id="334"/>
            <p14:sldId id="368"/>
            <p14:sldId id="373"/>
            <p14:sldId id="337"/>
            <p14:sldId id="336"/>
            <p14:sldId id="344"/>
            <p14:sldId id="340"/>
            <p14:sldId id="343"/>
          </p14:sldIdLst>
        </p14:section>
        <p14:section name="Раздел без заголовка" id="{95B0A73C-5529-4365-BFF5-78FA6F9FE615}">
          <p14:sldIdLst/>
        </p14:section>
        <p14:section name="Раздел без заголовка" id="{037C22D0-57D8-4C42-AA45-F92E13F6E5A4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1CF5F-AA7E-4476-A931-64B1F873C67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6C12F-AACC-4A83-8B49-F90673B63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C12F-AACC-4A83-8B49-F90673B637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9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333B4A"/>
            </a:gs>
            <a:gs pos="30000">
              <a:srgbClr val="3F495A"/>
            </a:gs>
            <a:gs pos="100000">
              <a:srgbClr val="838B9A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2F40-598F-4EF4-903D-78E9392BEE0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6615-EBF2-4173-A404-514C81AD51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15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4F86-8FF4-423F-9055-4582069CC90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2EA19-A2CB-4B96-8F25-201BA19C3A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53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333B4A"/>
            </a:gs>
            <a:gs pos="30000">
              <a:srgbClr val="3F495A"/>
            </a:gs>
            <a:gs pos="100000">
              <a:srgbClr val="838B9A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22FB-6CCE-4EB1-B649-8825A335FFAF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7C370-774D-455E-86C4-53EE38DEF2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181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1116-4B0A-43A5-A032-83907CA982D7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55318-00E8-4529-BF23-A6121E0C0F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08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247F-F3CA-422F-990C-3DD1A20C7BC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0A6F-E65E-48E4-BEC4-044BDD3B21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38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0C85-97FF-4997-BADF-B10370758AA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0359-1870-430C-BAF8-5CAAAF160D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81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4BD9-6246-4754-882B-A47F207C444E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B29E-94B7-4427-B08D-A62B90D1E7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00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272E-A3AA-46CF-A4E6-D3AD3876D5C7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2BD79CE0-68EE-4B8C-A2E2-9949454256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12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E80C-11FA-42AC-B7CE-A6637288CAC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0F3C0-07C0-43FC-84CA-737015F4E1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00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F9D5-FCDD-40ED-8CF3-E130A4199DE7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888E-852F-4D7C-B9C5-767ADD223B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17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C822-417D-44C2-A725-2AC12F6C0F49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9C8C-88EF-44A2-91B6-A1057F7083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18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4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14768-23E5-42CD-83D2-7266285033A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4/4/2017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CB37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CE967-3904-418B-8D7E-6B16499CE4C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09710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B32C16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F5CD2D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C314-2419-469E-A0E3-08B77A49FA0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2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0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1975" y="-428625"/>
            <a:ext cx="97059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40" y="4572008"/>
            <a:ext cx="8572560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b="1" kern="1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 </a:t>
            </a:r>
            <a:r>
              <a:rPr lang="ru-RU" sz="3100" b="1" kern="1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Муниципальное </a:t>
            </a:r>
            <a:r>
              <a:rPr lang="ru-RU" sz="3100" b="1" kern="1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образовательное учреждение средняя общеобразовательная школа № 84</a:t>
            </a:r>
            <a:endParaRPr lang="en-US" sz="3100" b="1" kern="10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100" b="1" kern="1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 с углубленным изучением английского языка</a:t>
            </a:r>
            <a:endParaRPr lang="ru-RU" sz="31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5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2 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провожу (в сентябре) диагностические работы  с целью выявления сильных и слабых областей обществоведческой подготовки каждого учащегося, 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знакомлю учащихся с формой проведения ЕГЭ, его целями и задачами, бланками и </a:t>
            </a:r>
            <a:r>
              <a:rPr lang="ru-RU" sz="2800" b="1" dirty="0" err="1" smtClean="0">
                <a:solidFill>
                  <a:schemeClr val="bg1"/>
                </a:solidFill>
              </a:rPr>
              <a:t>КИМами</a:t>
            </a:r>
            <a:r>
              <a:rPr lang="ru-RU" sz="2800" b="1" dirty="0" smtClean="0">
                <a:solidFill>
                  <a:schemeClr val="bg1"/>
                </a:solidFill>
              </a:rPr>
              <a:t>,  критериями оценивания, 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рекомендую школьникам, какой литературой, какими  </a:t>
            </a:r>
            <a:r>
              <a:rPr lang="ru-RU" sz="2800" b="1" dirty="0" err="1" smtClean="0">
                <a:solidFill>
                  <a:schemeClr val="bg1"/>
                </a:solidFill>
              </a:rPr>
              <a:t>Internet</a:t>
            </a:r>
            <a:r>
              <a:rPr lang="ru-RU" sz="2800" b="1" dirty="0" smtClean="0">
                <a:solidFill>
                  <a:schemeClr val="bg1"/>
                </a:solidFill>
              </a:rPr>
              <a:t>-ресурсами они могут воспользоваться. </a:t>
            </a:r>
            <a:endParaRPr lang="ru-RU" sz="2800" b="1" dirty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выстраиваю целенаправленные пути подготовки к итоговой аттестации для каждой группы учащихся</a:t>
            </a:r>
            <a:r>
              <a:rPr lang="ru-RU" sz="2800" b="1" dirty="0" smtClean="0">
                <a:solidFill>
                  <a:srgbClr val="FFC000"/>
                </a:solidFill>
              </a:rPr>
              <a:t>. 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67544" y="1196752"/>
            <a:ext cx="85693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solidFill>
                  <a:srgbClr val="C00000"/>
                </a:solidFill>
              </a:rPr>
              <a:t>Организация подготовки к  ЕГЭ </a:t>
            </a:r>
          </a:p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solidFill>
                  <a:srgbClr val="FFFF00"/>
                </a:solidFill>
              </a:rPr>
              <a:t>Необходимо заранее познакомить учащихся с   программой курса и перечнем основных тем и вопросов.    </a:t>
            </a:r>
            <a:endParaRPr lang="ru-RU" alt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135438" cy="54864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7938" algn="ctr">
              <a:buFontTx/>
              <a:buNone/>
            </a:pPr>
            <a:r>
              <a:rPr lang="ru-RU" altLang="ru-RU" sz="4000" b="1" dirty="0" smtClean="0">
                <a:solidFill>
                  <a:srgbClr val="FFFF00"/>
                </a:solidFill>
              </a:rPr>
              <a:t>Необходимо заблаговременно</a:t>
            </a:r>
          </a:p>
          <a:p>
            <a:pPr indent="7938" algn="ctr">
              <a:buFontTx/>
              <a:buNone/>
            </a:pPr>
            <a:r>
              <a:rPr lang="ru-RU" altLang="ru-RU" sz="4000" b="1" dirty="0" smtClean="0">
                <a:solidFill>
                  <a:srgbClr val="FFFF00"/>
                </a:solidFill>
              </a:rPr>
              <a:t>приобрести полноценный </a:t>
            </a:r>
          </a:p>
          <a:p>
            <a:pPr indent="7938" algn="ctr">
              <a:buFontTx/>
              <a:buNone/>
            </a:pPr>
            <a:r>
              <a:rPr lang="ru-RU" altLang="ru-RU" sz="4000" b="1" dirty="0" smtClean="0">
                <a:solidFill>
                  <a:srgbClr val="FFFF00"/>
                </a:solidFill>
              </a:rPr>
              <a:t>комплект учебных пособий  </a:t>
            </a:r>
            <a:endParaRPr lang="ru-RU" alt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848600" cy="2667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066802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052736"/>
            <a:ext cx="7772400" cy="1470025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1242651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Учащиеся имеют возможность получения консультаций у учителя</a:t>
            </a:r>
            <a:r>
              <a:rPr lang="ru-RU" sz="3600" dirty="0" smtClean="0">
                <a:solidFill>
                  <a:srgbClr val="C00000"/>
                </a:solidFill>
              </a:rPr>
              <a:t>, который </a:t>
            </a:r>
            <a:r>
              <a:rPr lang="ru-RU" sz="3600" dirty="0">
                <a:solidFill>
                  <a:srgbClr val="C00000"/>
                </a:solidFill>
              </a:rPr>
              <a:t>ответит на возникающие в процессе подготовки </a:t>
            </a:r>
            <a:r>
              <a:rPr lang="ru-RU" sz="3600" dirty="0" smtClean="0">
                <a:solidFill>
                  <a:srgbClr val="C00000"/>
                </a:solidFill>
              </a:rPr>
              <a:t>вопросы</a:t>
            </a:r>
            <a:endParaRPr lang="ru-RU" altLang="ru-RU" sz="3600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5332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Рекомендация!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Распределять учебный материал во времени для подготовки к экзамену, оставив последние дни только для повторения, а не для изучения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784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Заголовок 4"/>
          <p:cNvSpPr>
            <a:spLocks noGrp="1"/>
          </p:cNvSpPr>
          <p:nvPr>
            <p:ph type="title"/>
          </p:nvPr>
        </p:nvSpPr>
        <p:spPr>
          <a:xfrm>
            <a:off x="304800" y="125104"/>
            <a:ext cx="8686800" cy="639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работа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  <a:t>со слабоуспевающими ребятами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7943"/>
              </p:ext>
            </p:extLst>
          </p:nvPr>
        </p:nvGraphicFramePr>
        <p:xfrm>
          <a:off x="179512" y="764704"/>
          <a:ext cx="8712968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40"/>
                <a:gridCol w="6970374"/>
                <a:gridCol w="1523054"/>
              </a:tblGrid>
              <a:tr h="294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Установление причин отставания слабоуспевающих учащихся через беседы со школьными специалистами: классным руководителем,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психологом.  Встречи с родителями, беседы с учащимися.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в течение года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4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Ликвидация пробелов в знаниях, выявленных в ходе ДКР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в течение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4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Проведение  дополнительных (индивидуальных) занятий.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По графику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групповых </a:t>
                      </a:r>
                      <a:r>
                        <a:rPr lang="ru-RU" sz="1200">
                          <a:effectLst/>
                        </a:rPr>
                        <a:t>занятий </a:t>
                      </a:r>
                      <a:r>
                        <a:rPr lang="ru-RU" sz="120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 обязательным ведением  тетрадей по подготовке к ЕГЭ, с целью  ликвидации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пробелов в знаниях.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регулярно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8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Отработка </a:t>
                      </a:r>
                      <a:r>
                        <a:rPr lang="ru-RU" sz="1200" dirty="0" smtClean="0">
                          <a:effectLst/>
                        </a:rPr>
                        <a:t>основных</a:t>
                      </a:r>
                      <a:r>
                        <a:rPr lang="ru-RU" sz="1200" baseline="0" dirty="0" smtClean="0">
                          <a:effectLst/>
                        </a:rPr>
                        <a:t> терминов, понятий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В течении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Подготовка   дидактического материала для организации 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индивидуальной работы с учащимися, имеющими пробелы в знаниях.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Втечение  учебного года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32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Индивидуальная работа с родителями  слабоуспевающих учащихся  для разработки конкретных действий для  ликвидации пробелов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 знаниях учащихся .            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после проведения ДКР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/>
              </a:rPr>
              <a:t>Р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абота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/>
              </a:rPr>
              <a:t>  с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родителями</a:t>
            </a:r>
          </a:p>
          <a:p>
            <a:pPr marL="0" indent="0" algn="ctr">
              <a:buNone/>
            </a:pPr>
            <a:r>
              <a:rPr lang="ru-RU" sz="3200" b="1" dirty="0" smtClean="0">
                <a:effectLst/>
              </a:rPr>
              <a:t> </a:t>
            </a:r>
            <a:r>
              <a:rPr lang="ru-RU" sz="3200" b="1" dirty="0">
                <a:effectLst/>
              </a:rPr>
              <a:t>У</a:t>
            </a:r>
            <a:r>
              <a:rPr lang="ru-RU" sz="3200" b="1" dirty="0" smtClean="0">
                <a:effectLst/>
              </a:rPr>
              <a:t>спехи </a:t>
            </a:r>
            <a:r>
              <a:rPr lang="ru-RU" sz="3200" b="1" dirty="0">
                <a:effectLst/>
              </a:rPr>
              <a:t>детей зависят </a:t>
            </a:r>
            <a:r>
              <a:rPr lang="ru-RU" sz="3200" b="1" dirty="0" smtClean="0">
                <a:effectLst/>
              </a:rPr>
              <a:t>от </a:t>
            </a:r>
            <a:r>
              <a:rPr lang="ru-RU" sz="3200" b="1" dirty="0">
                <a:effectLst/>
              </a:rPr>
              <a:t>установок и настроения родителей.  Уже в сентябре проходят родительские собрания, на которых родителей знакомят с процедурой экзаменов</a:t>
            </a:r>
            <a:r>
              <a:rPr lang="ru-RU" sz="3200" b="1" dirty="0" smtClean="0">
                <a:effectLst/>
              </a:rPr>
              <a:t>, с требованиями к уровню подготовки 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5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784976" cy="348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Согласованность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– предметника и администрации образовательного учреждения – это еще одна слагающая успеха в достижении общей цели – получение желаемых результатов выпускных экзаменов.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23528" y="787021"/>
            <a:ext cx="8229600" cy="4179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Система работы учителя по повышению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к</a:t>
            </a:r>
            <a:r>
              <a:rPr lang="ru-RU" sz="4000" b="1" i="1" dirty="0" smtClean="0">
                <a:solidFill>
                  <a:srgbClr val="FF0000"/>
                </a:solidFill>
              </a:rPr>
              <a:t>ачества подготовки учащихся к ГИА в форме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ЕГЭ по обществознанию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и истории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/>
              </a:rPr>
              <a:t>Тема выступления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flip="none" rotWithShape="1">
            <a:gsLst>
              <a:gs pos="10000">
                <a:schemeClr val="accent3">
                  <a:lumMod val="0"/>
                  <a:lumOff val="100000"/>
                </a:schemeClr>
              </a:gs>
              <a:gs pos="32000">
                <a:schemeClr val="accent3">
                  <a:lumMod val="0"/>
                  <a:lumOff val="100000"/>
                </a:schemeClr>
              </a:gs>
              <a:gs pos="76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Проблемы в подготовке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b="1" i="1" dirty="0" smtClean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1.Поздний выбор экзамена (в последние сроки)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2.Выбор по остаточному  принципу или неосознанно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3.Очень большой объём информации, особенно по истории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4.Для поступления на платные факультеты необходимо только перейти порог (порог очень высокий)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627784" y="1091110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/>
              <a:t> </a:t>
            </a:r>
            <a:endParaRPr lang="ru-RU" alt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5310"/>
            <a:ext cx="82296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Выводы.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021" y="1091110"/>
            <a:ext cx="836746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1.Современный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старшеклассник относится к ЕГЭ как к серьезному жизненному испытанию и связывает с его результатами  свою возможность поступления в вуз.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выпускных классов ложится особая ответственность: с одной стороны, необходимо организовать качественную подготовку к предстоящему экзамену, а с другой стороны, не утратить личностного, творческого, мировоззренческого смысла преподаваемого предмета. 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результативность сдачи ЕГЭ  во многом определяется тем, насколько эффектно организован процесс  подготовки на всех ступенях обучения, со всеми категориями обучающихся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4.Если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сумеем сформировать у обучающихся самостоятельность, ответственность и готовность к продолжению обучения в течение всей последующей жизни, то мы не только выполним заказ государства и общества, но и повысим собственную самооценку. 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sz="2800" b="1" i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sz="2800" b="1" i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sz="4400" b="1" i="1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88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2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</a:rPr>
              <a:t>Проблема повышения качества образования для школы является одной из важнейших. </a:t>
            </a:r>
            <a:r>
              <a:rPr lang="ru-RU" sz="3200" b="1" dirty="0" smtClean="0">
                <a:solidFill>
                  <a:schemeClr val="bg1"/>
                </a:solidFill>
              </a:rPr>
              <a:t>Перед </a:t>
            </a:r>
            <a:r>
              <a:rPr lang="ru-RU" sz="3200" b="1" dirty="0">
                <a:solidFill>
                  <a:schemeClr val="bg1"/>
                </a:solidFill>
              </a:rPr>
              <a:t>учителем  остро стоит вопрос о повышении качества обучения и подготовки учащихся  к итоговой аттестации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Актуальность темы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976664"/>
          </a:xfrm>
        </p:spPr>
        <p:txBody>
          <a:bodyPr>
            <a:noAutofit/>
          </a:bodyPr>
          <a:lstStyle/>
          <a:p>
            <a:pPr marL="365760" lvl="1" indent="0" algn="ctr">
              <a:buNone/>
            </a:pPr>
            <a:endParaRPr lang="ru-RU" sz="3200" dirty="0"/>
          </a:p>
          <a:p>
            <a:pPr marL="365760" lvl="1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  <a:p>
            <a:pPr marL="365760" lvl="1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</a:rPr>
              <a:t>Подготовить </a:t>
            </a:r>
            <a:r>
              <a:rPr lang="ru-RU" sz="3400" b="1" dirty="0">
                <a:solidFill>
                  <a:schemeClr val="bg1"/>
                </a:solidFill>
              </a:rPr>
              <a:t>учащихся</a:t>
            </a:r>
            <a:r>
              <a:rPr lang="ru-RU" sz="3400" b="1" dirty="0" smtClean="0">
                <a:solidFill>
                  <a:schemeClr val="bg1"/>
                </a:solidFill>
              </a:rPr>
              <a:t>  </a:t>
            </a:r>
            <a:r>
              <a:rPr lang="ru-RU" sz="3400" b="1" dirty="0">
                <a:solidFill>
                  <a:schemeClr val="bg1"/>
                </a:solidFill>
              </a:rPr>
              <a:t>к успешной сдаче </a:t>
            </a:r>
            <a:r>
              <a:rPr lang="ru-RU" sz="3400" b="1" dirty="0" smtClean="0">
                <a:solidFill>
                  <a:schemeClr val="bg1"/>
                </a:solidFill>
              </a:rPr>
              <a:t>ЕГЭ, эффективно </a:t>
            </a:r>
            <a:r>
              <a:rPr lang="ru-RU" sz="3400" b="1" dirty="0">
                <a:solidFill>
                  <a:schemeClr val="bg1"/>
                </a:solidFill>
              </a:rPr>
              <a:t>используя разнообразные методы и приемы обучения, опираясь на индивидуальные способности </a:t>
            </a:r>
            <a:r>
              <a:rPr lang="ru-RU" sz="3400" b="1" dirty="0" smtClean="0">
                <a:solidFill>
                  <a:schemeClr val="bg1"/>
                </a:solidFill>
              </a:rPr>
              <a:t>школьников.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5747" y="332656"/>
            <a:ext cx="8628741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Задачи: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bg1"/>
                </a:solidFill>
              </a:rPr>
              <a:t>сформировать положительную  мотивацию </a:t>
            </a:r>
            <a:r>
              <a:rPr lang="ru-RU" sz="2800" b="1" dirty="0" smtClean="0">
                <a:solidFill>
                  <a:schemeClr val="bg1"/>
                </a:solidFill>
              </a:rPr>
              <a:t> учащихся </a:t>
            </a:r>
            <a:r>
              <a:rPr lang="ru-RU" sz="2800" b="1" dirty="0">
                <a:solidFill>
                  <a:schemeClr val="bg1"/>
                </a:solidFill>
              </a:rPr>
              <a:t>на уроках 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  </a:t>
            </a:r>
            <a:r>
              <a:rPr lang="ru-RU" sz="2800" b="1" dirty="0" smtClean="0">
                <a:solidFill>
                  <a:schemeClr val="bg1"/>
                </a:solidFill>
              </a:rPr>
              <a:t>установить </a:t>
            </a:r>
            <a:r>
              <a:rPr lang="ru-RU" sz="2800" b="1" dirty="0">
                <a:solidFill>
                  <a:schemeClr val="bg1"/>
                </a:solidFill>
              </a:rPr>
              <a:t>связи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обществознания </a:t>
            </a:r>
            <a:r>
              <a:rPr lang="ru-RU" sz="2800" b="1" i="1" dirty="0">
                <a:solidFill>
                  <a:srgbClr val="FF0000"/>
                </a:solidFill>
              </a:rPr>
              <a:t>и истории 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>
                <a:solidFill>
                  <a:schemeClr val="bg1"/>
                </a:solidFill>
              </a:rPr>
              <a:t>  с другими науками;</a:t>
            </a:r>
          </a:p>
          <a:p>
            <a:pPr lvl="0"/>
            <a:r>
              <a:rPr lang="ru-RU" sz="2800" dirty="0"/>
              <a:t> 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создавать проблемные </a:t>
            </a:r>
            <a:r>
              <a:rPr lang="ru-RU" sz="2800" b="1" dirty="0">
                <a:solidFill>
                  <a:schemeClr val="bg1"/>
                </a:solidFill>
              </a:rPr>
              <a:t>ситуаций,  </a:t>
            </a:r>
            <a:r>
              <a:rPr lang="ru-RU" sz="2800" b="1" dirty="0" smtClean="0">
                <a:solidFill>
                  <a:schemeClr val="bg1"/>
                </a:solidFill>
              </a:rPr>
              <a:t>возбуждающие познавательный </a:t>
            </a:r>
            <a:r>
              <a:rPr lang="ru-RU" sz="2800" b="1" dirty="0">
                <a:solidFill>
                  <a:schemeClr val="bg1"/>
                </a:solidFill>
              </a:rPr>
              <a:t>интерес;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использовать методические приемы активного обучения;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использовать непосредственно содержание   предметов  </a:t>
            </a:r>
            <a:r>
              <a:rPr lang="ru-RU" sz="2800" b="1" i="1" dirty="0" smtClean="0">
                <a:solidFill>
                  <a:srgbClr val="FF0000"/>
                </a:solidFill>
              </a:rPr>
              <a:t>обществознание </a:t>
            </a:r>
            <a:r>
              <a:rPr lang="ru-RU" sz="2800" b="1" i="1" dirty="0">
                <a:solidFill>
                  <a:srgbClr val="FF0000"/>
                </a:solidFill>
              </a:rPr>
              <a:t>и </a:t>
            </a:r>
            <a:r>
              <a:rPr lang="ru-RU" sz="2800" b="1" i="1" dirty="0" smtClean="0">
                <a:solidFill>
                  <a:srgbClr val="FF0000"/>
                </a:solidFill>
              </a:rPr>
              <a:t>история </a:t>
            </a:r>
            <a:endParaRPr lang="ru-RU" sz="2800" b="1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800" dirty="0" smtClean="0"/>
              <a:t>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00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766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dirty="0"/>
              <a:t> 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400" b="1" dirty="0">
                <a:solidFill>
                  <a:schemeClr val="bg1"/>
                </a:solidFill>
              </a:rPr>
              <a:t>П</a:t>
            </a:r>
            <a:r>
              <a:rPr lang="ru-RU" sz="3400" b="1" dirty="0" smtClean="0">
                <a:solidFill>
                  <a:schemeClr val="bg1"/>
                </a:solidFill>
              </a:rPr>
              <a:t>равильно </a:t>
            </a:r>
            <a:r>
              <a:rPr lang="ru-RU" sz="3400" b="1" dirty="0">
                <a:solidFill>
                  <a:schemeClr val="bg1"/>
                </a:solidFill>
              </a:rPr>
              <a:t>организованная подготовка. Очень </a:t>
            </a:r>
            <a:r>
              <a:rPr lang="ru-RU" sz="3400" b="1" dirty="0" smtClean="0">
                <a:solidFill>
                  <a:schemeClr val="bg1"/>
                </a:solidFill>
              </a:rPr>
              <a:t>важно, </a:t>
            </a:r>
            <a:r>
              <a:rPr lang="ru-RU" sz="3400" b="1" dirty="0">
                <a:solidFill>
                  <a:schemeClr val="bg1"/>
                </a:solidFill>
              </a:rPr>
              <a:t>чтобы эта подготовка к итоговой аттестации носила целенаправленный, системный </a:t>
            </a:r>
            <a:r>
              <a:rPr lang="ru-RU" sz="3400" b="1" dirty="0" smtClean="0">
                <a:solidFill>
                  <a:schemeClr val="bg1"/>
                </a:solidFill>
              </a:rPr>
              <a:t>подход.</a:t>
            </a:r>
            <a:endParaRPr lang="ru-RU" sz="3400" b="1" dirty="0">
              <a:solidFill>
                <a:schemeClr val="bg1"/>
              </a:solidFill>
            </a:endParaRPr>
          </a:p>
          <a:p>
            <a:r>
              <a:rPr lang="ru-RU" sz="3400" b="1" dirty="0" smtClean="0">
                <a:solidFill>
                  <a:schemeClr val="bg1"/>
                </a:solidFill>
              </a:rPr>
              <a:t>Систематическое </a:t>
            </a:r>
            <a:r>
              <a:rPr lang="ru-RU" sz="3400" b="1" dirty="0">
                <a:solidFill>
                  <a:schemeClr val="bg1"/>
                </a:solidFill>
              </a:rPr>
              <a:t>повторение курса </a:t>
            </a:r>
            <a:r>
              <a:rPr lang="ru-RU" sz="3400" b="1" dirty="0" smtClean="0">
                <a:solidFill>
                  <a:schemeClr val="bg1"/>
                </a:solidFill>
              </a:rPr>
              <a:t>истории и обществознания </a:t>
            </a:r>
            <a:r>
              <a:rPr lang="ru-RU" sz="3400" b="1" dirty="0">
                <a:solidFill>
                  <a:schemeClr val="bg1"/>
                </a:solidFill>
              </a:rPr>
              <a:t>основной школы с коррекцией знаний. </a:t>
            </a:r>
            <a:endParaRPr lang="ru-RU" sz="3400" b="1" dirty="0" smtClean="0">
              <a:solidFill>
                <a:schemeClr val="bg1"/>
              </a:solidFill>
            </a:endParaRPr>
          </a:p>
          <a:p>
            <a:pPr lvl="0"/>
            <a:r>
              <a:rPr lang="ru-RU" sz="3400" b="1" dirty="0">
                <a:solidFill>
                  <a:schemeClr val="bg1"/>
                </a:solidFill>
              </a:rPr>
              <a:t>О</a:t>
            </a:r>
            <a:r>
              <a:rPr lang="ru-RU" sz="3400" b="1" dirty="0" smtClean="0">
                <a:solidFill>
                  <a:schemeClr val="bg1"/>
                </a:solidFill>
              </a:rPr>
              <a:t>рганизация </a:t>
            </a:r>
            <a:r>
              <a:rPr lang="ru-RU" sz="3400" b="1" dirty="0">
                <a:solidFill>
                  <a:schemeClr val="bg1"/>
                </a:solidFill>
              </a:rPr>
              <a:t>вводного повторения и организация индивидуального </a:t>
            </a:r>
            <a:r>
              <a:rPr lang="ru-RU" sz="3400" b="1" dirty="0" smtClean="0">
                <a:solidFill>
                  <a:schemeClr val="bg1"/>
                </a:solidFill>
              </a:rPr>
              <a:t>повторения </a:t>
            </a:r>
            <a:r>
              <a:rPr lang="ru-RU" sz="3400" b="1" dirty="0">
                <a:solidFill>
                  <a:schemeClr val="bg1"/>
                </a:solidFill>
              </a:rPr>
              <a:t>с целью выявления пробелов в знаниях и умениях конкретного ученика. </a:t>
            </a:r>
          </a:p>
          <a:p>
            <a:pPr lvl="0"/>
            <a:r>
              <a:rPr lang="ru-RU" sz="3400" b="1" dirty="0">
                <a:solidFill>
                  <a:schemeClr val="bg1"/>
                </a:solidFill>
              </a:rPr>
              <a:t>Формирование опыта решения </a:t>
            </a:r>
            <a:r>
              <a:rPr lang="ru-RU" sz="3400" b="1" dirty="0" smtClean="0">
                <a:solidFill>
                  <a:schemeClr val="bg1"/>
                </a:solidFill>
              </a:rPr>
              <a:t>заданий. </a:t>
            </a:r>
            <a:endParaRPr lang="ru-RU" sz="3400" b="1" dirty="0">
              <a:solidFill>
                <a:schemeClr val="bg1"/>
              </a:solidFill>
            </a:endParaRPr>
          </a:p>
          <a:p>
            <a:pPr lvl="0"/>
            <a:r>
              <a:rPr lang="ru-RU" sz="3400" b="1" dirty="0">
                <a:solidFill>
                  <a:schemeClr val="bg1"/>
                </a:solidFill>
              </a:rPr>
              <a:t>Прочное усвоение знаний по курсу </a:t>
            </a:r>
            <a:r>
              <a:rPr lang="ru-RU" sz="3400" b="1" dirty="0" smtClean="0">
                <a:solidFill>
                  <a:schemeClr val="bg1"/>
                </a:solidFill>
              </a:rPr>
              <a:t> </a:t>
            </a:r>
            <a:r>
              <a:rPr lang="ru-RU" sz="3400" b="1" dirty="0">
                <a:solidFill>
                  <a:schemeClr val="bg1"/>
                </a:solidFill>
              </a:rPr>
              <a:t>10-11 классов; </a:t>
            </a:r>
          </a:p>
          <a:p>
            <a:pPr lvl="0"/>
            <a:r>
              <a:rPr lang="ru-RU" sz="3400" b="1" dirty="0">
                <a:solidFill>
                  <a:schemeClr val="bg1"/>
                </a:solidFill>
              </a:rPr>
              <a:t>Организация и руководство самостоятельной учебной деятельностью, самоконтролем выпускников по подготовке к ЕГЭ и самоподготовкой к поступлению в учебное заведение. </a:t>
            </a:r>
          </a:p>
          <a:p>
            <a:pPr marL="0" indent="0" algn="just">
              <a:buNone/>
            </a:pP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Направление деятельности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964488" cy="62646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1 этап: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 </a:t>
            </a:r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сдачи экзамена. Для этого осуществляю опрос учащихся и родителей: «Каких результатов вы ожидаете от сдачи ЕГЭ по обществознанию, по </a:t>
            </a:r>
            <a:r>
              <a:rPr lang="ru-RU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истории?». </a:t>
            </a:r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правило, по результатам опроса в классе можно выделить три группы, объединённые общей </a:t>
            </a:r>
            <a:r>
              <a:rPr lang="ru-RU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целью.</a:t>
            </a:r>
            <a:endParaRPr lang="ru-RU" sz="3200" dirty="0"/>
          </a:p>
          <a:p>
            <a:pPr marL="0" indent="0">
              <a:lnSpc>
                <a:spcPct val="90000"/>
              </a:lnSpc>
              <a:buNone/>
            </a:pPr>
            <a:endParaRPr lang="ru-RU" alt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67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964488" cy="62646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учащихся: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учащиеся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ставят перед собой цель – преодоление минимального рубежа.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учащиеся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планируют получить не очень высокие баллы, но достаточные для поступления в намеченное учебное заведение. 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учащиеся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планируют получение высоких баллов, необходимых для поступления в учебные заведения, предъявляющие высокие требования к уровню обществоведческой подготовки</a:t>
            </a:r>
          </a:p>
          <a:p>
            <a:pPr marL="0" indent="0">
              <a:lnSpc>
                <a:spcPct val="90000"/>
              </a:lnSpc>
              <a:buNone/>
            </a:pPr>
            <a:endParaRPr lang="ru-RU" sz="3200" dirty="0"/>
          </a:p>
          <a:p>
            <a:pPr marL="0" indent="0">
              <a:lnSpc>
                <a:spcPct val="90000"/>
              </a:lnSpc>
              <a:buNone/>
            </a:pPr>
            <a:endParaRPr lang="ru-RU" alt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1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1544</TotalTime>
  <Words>411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Bookman Old Style</vt:lpstr>
      <vt:lpstr>Calibri</vt:lpstr>
      <vt:lpstr>Constantia</vt:lpstr>
      <vt:lpstr>Franklin Gothic Book</vt:lpstr>
      <vt:lpstr>Impact</vt:lpstr>
      <vt:lpstr>Rockwell</vt:lpstr>
      <vt:lpstr>Times New Roman</vt:lpstr>
      <vt:lpstr>Wingdings 2</vt:lpstr>
      <vt:lpstr>Бумажная</vt:lpstr>
      <vt:lpstr>2_Техническая</vt:lpstr>
      <vt:lpstr>Damask</vt:lpstr>
      <vt:lpstr>Презентация PowerPoint</vt:lpstr>
      <vt:lpstr>Тема выступления</vt:lpstr>
      <vt:lpstr>Актуальность темы</vt:lpstr>
      <vt:lpstr>Презентация PowerPoint</vt:lpstr>
      <vt:lpstr>Презентация PowerPoint</vt:lpstr>
      <vt:lpstr>Направление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Рекомендация! Распределять учебный материал во времени для подготовки к экзамену, оставив последние дни только для повторения, а не для изучения</vt:lpstr>
      <vt:lpstr>работа со слабоуспевающими ребятами </vt:lpstr>
      <vt:lpstr>Презентация PowerPoint</vt:lpstr>
      <vt:lpstr>Презентация PowerPoint</vt:lpstr>
      <vt:lpstr>Презентация PowerPoint</vt:lpstr>
      <vt:lpstr>Выводы.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учителя. Его именем названа улица.</dc:title>
  <dc:creator>Admin</dc:creator>
  <cp:lastModifiedBy>Юлия</cp:lastModifiedBy>
  <cp:revision>115</cp:revision>
  <dcterms:created xsi:type="dcterms:W3CDTF">2013-11-26T18:45:05Z</dcterms:created>
  <dcterms:modified xsi:type="dcterms:W3CDTF">2017-04-03T21:27:37Z</dcterms:modified>
</cp:coreProperties>
</file>